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  <p:sldMasterId id="2147484069" r:id="rId2"/>
  </p:sldMasterIdLst>
  <p:notesMasterIdLst>
    <p:notesMasterId r:id="rId10"/>
  </p:notesMasterIdLst>
  <p:sldIdLst>
    <p:sldId id="256" r:id="rId3"/>
    <p:sldId id="264" r:id="rId4"/>
    <p:sldId id="265" r:id="rId5"/>
    <p:sldId id="267" r:id="rId6"/>
    <p:sldId id="266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1B8A-1CDB-4042-85FA-3CB526CE9990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2210A-5E66-4849-9C8A-DB611B76C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9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210A-5E66-4849-9C8A-DB611B76CB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210A-5E66-4849-9C8A-DB611B76CB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1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210A-5E66-4849-9C8A-DB611B76CBE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4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B95608-02A1-4DB0-A633-58B003043A35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1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5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2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39C4-0D3B-4207-B2FC-C1C911FE6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8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2C86BBA-F461-41DF-86A5-F0436723B253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13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D32ED-F0A3-4AFA-A4D7-C54792F7BB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8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33D3C-3D75-497A-8A35-140E7E4335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8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D593-31AA-45E2-9F5F-A52FF147C1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65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FB60A-4EFF-47EF-9EEC-62BE02246A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69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CA24-F4E8-42B1-8CD0-91217B74FA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6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18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59E2E-BB6E-4E61-A28D-FA8D78500D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85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B0649-BA40-4C10-A042-810A59879F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06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51B05-9E05-4F51-A0B2-179BCC952B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6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34521-EA82-48DB-A3DC-D7EE193089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57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7E37-DA95-43A8-A4DB-1CE43A2EB8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3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DCCF2-C7B2-4D64-A649-AF1D74657A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6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8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6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5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1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6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CB95608-02A1-4DB0-A633-58B003043A35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8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87DEB-E830-47F9-B752-05BEDECA5D3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0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realyoga.ru/Physiology/dissertaciya/842/886.html" TargetMode="Externa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717032"/>
            <a:ext cx="8568952" cy="2502713"/>
          </a:xfrm>
        </p:spPr>
        <p:txBody>
          <a:bodyPr/>
          <a:lstStyle/>
          <a:p>
            <a:r>
              <a:rPr lang="ru-RU" sz="3200" b="1" cap="all" dirty="0" smtClean="0"/>
              <a:t/>
            </a:r>
            <a:br>
              <a:rPr lang="ru-RU" sz="3200" b="1" cap="all" dirty="0" smtClean="0"/>
            </a:br>
            <a:r>
              <a:rPr lang="ru-RU" sz="3200" b="1" cap="all" dirty="0" err="1" smtClean="0"/>
              <a:t>Халасана</a:t>
            </a:r>
            <a:r>
              <a:rPr lang="ru-RU" sz="3200" b="1" cap="all" dirty="0" smtClean="0"/>
              <a:t> (</a:t>
            </a:r>
            <a:r>
              <a:rPr lang="ru-RU" sz="3200" b="1" cap="all" dirty="0"/>
              <a:t>поза плуга) </a:t>
            </a:r>
            <a:r>
              <a:rPr lang="ru-RU" sz="3200" b="1" cap="all" dirty="0" smtClean="0"/>
              <a:t/>
            </a:r>
            <a:br>
              <a:rPr lang="ru-RU" sz="3200" b="1" cap="all" dirty="0" smtClean="0"/>
            </a:br>
            <a:r>
              <a:rPr lang="ru-RU" sz="3200" b="1" cap="all" dirty="0" smtClean="0"/>
              <a:t>изменяет </a:t>
            </a:r>
            <a:r>
              <a:rPr lang="ru-RU" sz="3200" b="1" cap="all" dirty="0"/>
              <a:t>паттерн кровотока </a:t>
            </a:r>
            <a:r>
              <a:rPr lang="ru-RU" sz="3200" b="1" cap="all" dirty="0" smtClean="0"/>
              <a:t/>
            </a:r>
            <a:br>
              <a:rPr lang="ru-RU" sz="3200" b="1" cap="all" dirty="0" smtClean="0"/>
            </a:br>
            <a:r>
              <a:rPr lang="ru-RU" sz="3200" b="1" cap="all" dirty="0" smtClean="0"/>
              <a:t>по </a:t>
            </a:r>
            <a:r>
              <a:rPr lang="ru-RU" sz="3200" b="1" cap="all" dirty="0"/>
              <a:t>печеночной вене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-1"/>
            <a:ext cx="8928992" cy="343936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000" i="1" baseline="30000" dirty="0" smtClean="0"/>
              <a:t>1</a:t>
            </a:r>
            <a:r>
              <a:rPr lang="ru-RU" sz="2000" i="1" dirty="0" smtClean="0"/>
              <a:t>Санкт-Петербургский </a:t>
            </a:r>
            <a:r>
              <a:rPr lang="ru-RU" sz="2000" i="1" dirty="0"/>
              <a:t>государственный </a:t>
            </a:r>
            <a:r>
              <a:rPr lang="ru-RU" sz="2000" i="1" dirty="0" smtClean="0"/>
              <a:t>университет</a:t>
            </a:r>
            <a:r>
              <a:rPr lang="en-US" sz="2000" i="1" dirty="0" smtClean="0"/>
              <a:t>, </a:t>
            </a:r>
            <a:r>
              <a:rPr lang="ru-RU" sz="2000" i="1" dirty="0" smtClean="0"/>
              <a:t>Россия</a:t>
            </a:r>
          </a:p>
          <a:p>
            <a:r>
              <a:rPr lang="ru-RU" sz="2000" i="1" baseline="30000" dirty="0" smtClean="0"/>
              <a:t>2</a:t>
            </a:r>
            <a:r>
              <a:rPr lang="ru-RU" sz="2000" i="1" dirty="0" smtClean="0"/>
              <a:t>Первый </a:t>
            </a:r>
            <a:r>
              <a:rPr lang="ru-RU" sz="2000" i="1" dirty="0"/>
              <a:t>Санкт-Петербургский государственный медицинский университет имени академика И.П. Павлова</a:t>
            </a:r>
            <a:endParaRPr lang="ru-RU" sz="2000" dirty="0"/>
          </a:p>
          <a:p>
            <a:r>
              <a:rPr lang="ru-RU" sz="2000" i="1" baseline="30000" dirty="0" smtClean="0"/>
              <a:t>3</a:t>
            </a:r>
            <a:r>
              <a:rPr lang="ru-RU" sz="2000" i="1" dirty="0" smtClean="0"/>
              <a:t>Московский </a:t>
            </a:r>
            <a:r>
              <a:rPr lang="ru-RU" sz="2000" i="1" dirty="0"/>
              <a:t>областной научно-исследовательский клинический институт им. М. Ф. </a:t>
            </a:r>
            <a:r>
              <a:rPr lang="ru-RU" sz="2000" i="1" dirty="0" smtClean="0"/>
              <a:t>Владимирского, Россия</a:t>
            </a:r>
            <a:endParaRPr lang="ru-RU" sz="2000" dirty="0"/>
          </a:p>
          <a:p>
            <a:r>
              <a:rPr lang="ru-RU" sz="2000" i="1" baseline="30000" dirty="0"/>
              <a:t>4 </a:t>
            </a:r>
            <a:r>
              <a:rPr lang="ru-RU" sz="2000" i="1" dirty="0" err="1" smtClean="0"/>
              <a:t>The</a:t>
            </a:r>
            <a:r>
              <a:rPr lang="ru-RU" sz="2000" i="1" dirty="0" smtClean="0"/>
              <a:t> </a:t>
            </a:r>
            <a:r>
              <a:rPr lang="ru-RU" sz="2000" i="1" dirty="0" err="1"/>
              <a:t>Ohio</a:t>
            </a:r>
            <a:r>
              <a:rPr lang="ru-RU" sz="2000" i="1" dirty="0"/>
              <a:t> </a:t>
            </a:r>
            <a:r>
              <a:rPr lang="ru-RU" sz="2000" i="1" dirty="0" err="1"/>
              <a:t>State</a:t>
            </a:r>
            <a:r>
              <a:rPr lang="ru-RU" sz="2000" i="1" dirty="0"/>
              <a:t> </a:t>
            </a:r>
            <a:r>
              <a:rPr lang="ru-RU" sz="2000" i="1" dirty="0" err="1"/>
              <a:t>University</a:t>
            </a:r>
            <a:r>
              <a:rPr lang="en-US" sz="2000" i="1" dirty="0"/>
              <a:t> </a:t>
            </a:r>
            <a:r>
              <a:rPr lang="en-US" sz="2000" i="1" dirty="0" err="1"/>
              <a:t>Wexner</a:t>
            </a:r>
            <a:r>
              <a:rPr lang="en-US" sz="2000" i="1" dirty="0"/>
              <a:t> Medical Centre, </a:t>
            </a:r>
            <a:r>
              <a:rPr lang="en-US" sz="2000" i="1" dirty="0" smtClean="0"/>
              <a:t>USA</a:t>
            </a:r>
            <a:endParaRPr lang="ru-RU" sz="2000" dirty="0"/>
          </a:p>
          <a:p>
            <a:r>
              <a:rPr lang="ru-RU" sz="2000" i="1" baseline="30000" dirty="0"/>
              <a:t>5 </a:t>
            </a:r>
            <a:r>
              <a:rPr lang="en-US" sz="2000" i="1" dirty="0" smtClean="0"/>
              <a:t>Eastern </a:t>
            </a:r>
            <a:r>
              <a:rPr lang="en-US" sz="2000" i="1" dirty="0"/>
              <a:t>Virginia Medical School, </a:t>
            </a:r>
            <a:r>
              <a:rPr lang="en-US" sz="2000" i="1" dirty="0" smtClean="0"/>
              <a:t>USA</a:t>
            </a:r>
            <a:endParaRPr lang="ru-RU" sz="2000" dirty="0"/>
          </a:p>
          <a:p>
            <a:r>
              <a:rPr lang="ru-RU" sz="2400" dirty="0" err="1" smtClean="0"/>
              <a:t>Минвалеев</a:t>
            </a:r>
            <a:r>
              <a:rPr lang="ru-RU" sz="2400" dirty="0" smtClean="0"/>
              <a:t> </a:t>
            </a:r>
            <a:r>
              <a:rPr lang="ru-RU" sz="2400" dirty="0"/>
              <a:t>Р.С.</a:t>
            </a:r>
            <a:r>
              <a:rPr lang="ru-RU" sz="2400" baseline="30000" dirty="0"/>
              <a:t>1</a:t>
            </a:r>
            <a:r>
              <a:rPr lang="ru-RU" sz="2400" dirty="0"/>
              <a:t>, </a:t>
            </a:r>
            <a:r>
              <a:rPr lang="ru-RU" sz="2400" dirty="0" err="1" smtClean="0"/>
              <a:t>Ноздрачев</a:t>
            </a:r>
            <a:r>
              <a:rPr lang="ru-RU" sz="2400" dirty="0" smtClean="0"/>
              <a:t> А.Д.</a:t>
            </a:r>
            <a:r>
              <a:rPr lang="ru-RU" sz="2400" baseline="30000" dirty="0" smtClean="0"/>
              <a:t>1</a:t>
            </a:r>
            <a:r>
              <a:rPr lang="ru-RU" sz="2400" dirty="0" smtClean="0"/>
              <a:t>, Кузнецов А.А.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Богданов Р.Р.</a:t>
            </a:r>
            <a:r>
              <a:rPr lang="ru-RU" sz="2400" baseline="30000" dirty="0"/>
              <a:t>3</a:t>
            </a:r>
            <a:r>
              <a:rPr lang="ru-RU" sz="2400" dirty="0" smtClean="0"/>
              <a:t>, </a:t>
            </a:r>
            <a:r>
              <a:rPr lang="en-US" sz="2400" dirty="0" err="1"/>
              <a:t>Bahner</a:t>
            </a:r>
            <a:r>
              <a:rPr lang="en-US" sz="2400" dirty="0"/>
              <a:t> D</a:t>
            </a:r>
            <a:r>
              <a:rPr lang="ru-RU" sz="2400" dirty="0" smtClean="0"/>
              <a:t>.</a:t>
            </a:r>
            <a:r>
              <a:rPr lang="ru-RU" sz="2400" baseline="30000" dirty="0"/>
              <a:t>4</a:t>
            </a:r>
            <a:r>
              <a:rPr lang="ru-RU" sz="2400" dirty="0" smtClean="0"/>
              <a:t>, </a:t>
            </a:r>
            <a:r>
              <a:rPr lang="es-ES" sz="2400" dirty="0"/>
              <a:t>Levitov A</a:t>
            </a:r>
            <a:r>
              <a:rPr lang="ru-RU" sz="2400" dirty="0" smtClean="0"/>
              <a:t>.</a:t>
            </a:r>
            <a:r>
              <a:rPr lang="ru-RU" sz="2400" baseline="30000" dirty="0"/>
              <a:t>5</a:t>
            </a:r>
            <a:r>
              <a:rPr lang="es-ES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9737" y="6219745"/>
            <a:ext cx="3445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sz="2400" kern="0" dirty="0">
                <a:solidFill>
                  <a:srgbClr val="000000"/>
                </a:solidFill>
              </a:rPr>
              <a:t>Санкт-Петербург, </a:t>
            </a:r>
            <a:r>
              <a:rPr lang="ru-RU" sz="2400" kern="0" dirty="0" smtClean="0">
                <a:solidFill>
                  <a:srgbClr val="000000"/>
                </a:solidFill>
              </a:rPr>
              <a:t>2021</a:t>
            </a:r>
            <a:endParaRPr lang="ru-RU" sz="2400" kern="0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58" y="3453746"/>
            <a:ext cx="934819" cy="101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89" y="3494859"/>
            <a:ext cx="829815" cy="8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F:\Наука\Левитов\Испания 2014-2018\EVM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39361"/>
            <a:ext cx="896456" cy="8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Наука\Левитов\Испания 2014-2018\МОНИКИ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86" y="3543267"/>
            <a:ext cx="821432" cy="81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394" y="5229200"/>
            <a:ext cx="1452210" cy="145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39359"/>
            <a:ext cx="885313" cy="8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2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53" y="177676"/>
            <a:ext cx="7793037" cy="1462087"/>
          </a:xfrm>
        </p:spPr>
        <p:txBody>
          <a:bodyPr/>
          <a:lstStyle/>
          <a:p>
            <a:r>
              <a:rPr lang="ru-RU" dirty="0" smtClean="0"/>
              <a:t>ЛФК при заболеваниях печени (?)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17712"/>
            <a:ext cx="4320480" cy="4291607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Холецистит</a:t>
            </a:r>
          </a:p>
          <a:p>
            <a:r>
              <a:rPr lang="ru-RU" dirty="0" err="1" smtClean="0"/>
              <a:t>Дискенизия</a:t>
            </a:r>
            <a:r>
              <a:rPr lang="ru-RU" dirty="0" smtClean="0"/>
              <a:t> желчевыводящих путей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878313" cy="573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1" y="5256257"/>
            <a:ext cx="4176761" cy="131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36904" cy="1462087"/>
          </a:xfrm>
        </p:spPr>
        <p:txBody>
          <a:bodyPr/>
          <a:lstStyle/>
          <a:p>
            <a:r>
              <a:rPr lang="ru-RU" sz="3200" dirty="0" smtClean="0"/>
              <a:t>Ультразвуковые  </a:t>
            </a:r>
            <a:br>
              <a:rPr lang="ru-RU" sz="3200" dirty="0" smtClean="0"/>
            </a:br>
            <a:r>
              <a:rPr lang="ru-RU" sz="3200" dirty="0" smtClean="0"/>
              <a:t>исследования кровотока </a:t>
            </a:r>
            <a:br>
              <a:rPr lang="ru-RU" sz="3200" dirty="0" smtClean="0"/>
            </a:br>
            <a:r>
              <a:rPr lang="ru-RU" sz="3200" dirty="0" smtClean="0"/>
              <a:t>       в печеночной вене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8098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555856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8719602" cy="13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99594"/>
            <a:ext cx="5629313" cy="80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8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371" y="304800"/>
            <a:ext cx="397033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err="1" smtClean="0"/>
              <a:t>Халасана</a:t>
            </a:r>
            <a:r>
              <a:rPr lang="ru-RU" altLang="ru-RU" dirty="0" smtClean="0"/>
              <a:t> </a:t>
            </a:r>
            <a:br>
              <a:rPr lang="ru-RU" altLang="ru-RU" dirty="0" smtClean="0"/>
            </a:br>
            <a:r>
              <a:rPr lang="ru-RU" altLang="ru-RU" dirty="0" smtClean="0"/>
              <a:t>и плуг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5655" y="1782309"/>
            <a:ext cx="3672607" cy="863600"/>
          </a:xfrm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i="1" dirty="0" smtClean="0"/>
              <a:t>Кровоток в печеночной вене</a:t>
            </a:r>
            <a:endParaRPr lang="ru-RU" altLang="ru-RU" sz="2400" b="1" i="1" dirty="0" smtClean="0">
              <a:hlinkClick r:id="rId3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graphicFrame>
        <p:nvGraphicFramePr>
          <p:cNvPr id="820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753489"/>
              </p:ext>
            </p:extLst>
          </p:nvPr>
        </p:nvGraphicFramePr>
        <p:xfrm>
          <a:off x="100998" y="2680381"/>
          <a:ext cx="45370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4" imgW="6144483" imgH="2333333" progId="">
                  <p:embed/>
                </p:oleObj>
              </mc:Choice>
              <mc:Fallback>
                <p:oleObj r:id="rId4" imgW="6144483" imgH="23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98" y="2680381"/>
                        <a:ext cx="453707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347184"/>
            <a:ext cx="4967535" cy="12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5" descr="1335511626_55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3971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halasana-0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37084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Халасана_sma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89138"/>
            <a:ext cx="39608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Line 18"/>
          <p:cNvSpPr>
            <a:spLocks noChangeShapeType="1"/>
          </p:cNvSpPr>
          <p:nvPr/>
        </p:nvSpPr>
        <p:spPr bwMode="auto">
          <a:xfrm>
            <a:off x="5219700" y="4005263"/>
            <a:ext cx="3924300" cy="285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9"/>
          <p:cNvSpPr>
            <a:spLocks noChangeShapeType="1"/>
          </p:cNvSpPr>
          <p:nvPr/>
        </p:nvSpPr>
        <p:spPr bwMode="auto">
          <a:xfrm flipV="1">
            <a:off x="5148263" y="4076700"/>
            <a:ext cx="3455987" cy="278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51720" y="6082233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1998</a:t>
            </a:r>
            <a:endParaRPr lang="ru-RU" sz="36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46926"/>
            <a:ext cx="934819" cy="101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50" y="5775275"/>
            <a:ext cx="885313" cy="8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4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3565078" cy="1462087"/>
          </a:xfrm>
        </p:spPr>
        <p:txBody>
          <a:bodyPr/>
          <a:lstStyle/>
          <a:p>
            <a:r>
              <a:rPr lang="ru-RU" dirty="0" err="1" smtClean="0"/>
              <a:t>Халасана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(поза плуга)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57" y="5882"/>
            <a:ext cx="3949043" cy="51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" y="2850187"/>
            <a:ext cx="2465835" cy="183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16" y="2845432"/>
            <a:ext cx="2461859" cy="184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6" y="4909790"/>
            <a:ext cx="2362674" cy="1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59" y="4909791"/>
            <a:ext cx="2369372" cy="1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09791"/>
            <a:ext cx="2345184" cy="174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1713" y="1966349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2019</a:t>
            </a:r>
            <a:endParaRPr lang="ru-RU" sz="36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48" y="1917357"/>
            <a:ext cx="829815" cy="8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88" y="1880732"/>
            <a:ext cx="8223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63" y="1740697"/>
            <a:ext cx="933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93269"/>
            <a:ext cx="1312834" cy="131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4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2781628" cy="1054447"/>
          </a:xfrm>
        </p:spPr>
        <p:txBody>
          <a:bodyPr/>
          <a:lstStyle/>
          <a:p>
            <a:r>
              <a:rPr lang="ru-RU" sz="4800" dirty="0" smtClean="0"/>
              <a:t>Вывод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21" y="3068960"/>
            <a:ext cx="6970217" cy="370268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Йоговское упражнение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err="1" smtClean="0"/>
              <a:t>халасана</a:t>
            </a:r>
            <a:r>
              <a:rPr lang="ru-RU" sz="2800" dirty="0" smtClean="0"/>
              <a:t> </a:t>
            </a:r>
            <a:r>
              <a:rPr lang="ru-RU" sz="2800" dirty="0"/>
              <a:t>(поза плуга)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изменяет </a:t>
            </a:r>
            <a:r>
              <a:rPr lang="ru-RU" sz="2800" dirty="0"/>
              <a:t>паттерн кровотока в печеночной вене от трехфазного в монофазный, а в случае исходно монофазного (патологического) паттерна возвращает трехфазный, характерный для здоровой </a:t>
            </a:r>
            <a:r>
              <a:rPr lang="ru-RU" sz="2800" dirty="0" smtClean="0"/>
              <a:t>печени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4940"/>
            <a:ext cx="933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41" y="2087050"/>
            <a:ext cx="8223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19" y="4616696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8">
            <a:off x="6099495" y="5786686"/>
            <a:ext cx="896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99" y="4653210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74" y="2020375"/>
            <a:ext cx="88423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Агапэ\Фото для семинаров\Halasana_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96" y="166687"/>
            <a:ext cx="4161372" cy="400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Благодарность</a:t>
            </a:r>
            <a:endParaRPr lang="ru-RU" altLang="ru-RU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16832"/>
            <a:ext cx="5472608" cy="519849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 smtClean="0"/>
              <a:t>Автор</a:t>
            </a:r>
            <a:r>
              <a:rPr lang="ru-RU" altLang="ru-RU" sz="2400" dirty="0"/>
              <a:t>ы</a:t>
            </a:r>
            <a:r>
              <a:rPr lang="ru-RU" altLang="ru-RU" sz="2400" dirty="0" smtClean="0"/>
              <a:t> выражают глубокую благодарность генеральному директору киностудии исторического фильма «Фараон» Ирине Архиповой, организатору и вдохновителю международных научно-исследовательских экспедиций в рамках ее авторского проекта «В поисках утраченных знаний» (с), направленного на поддержку отечественной науки, также всем участникам научно-исследовательской экспедиции  «Пиренеи 2019».</a:t>
            </a:r>
            <a:r>
              <a:rPr lang="ru-RU" altLang="ru-RU" sz="3100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28" y="120693"/>
            <a:ext cx="17256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4436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Наука\Левитов\Испания 2014-2018\Ира_благодарност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40" y="2276872"/>
            <a:ext cx="3358292" cy="39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 на гималайской конфе_2017_1</Template>
  <TotalTime>4855</TotalTime>
  <Words>175</Words>
  <Application>Microsoft Office PowerPoint</Application>
  <PresentationFormat>Экран (4:3)</PresentationFormat>
  <Paragraphs>28</Paragraphs>
  <Slides>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Палитра</vt:lpstr>
      <vt:lpstr>1_Палитра</vt:lpstr>
      <vt:lpstr> Халасана (поза плуга)  изменяет паттерн кровотока  по печеночной вене</vt:lpstr>
      <vt:lpstr>ЛФК при заболеваниях печени (?)</vt:lpstr>
      <vt:lpstr>Ультразвуковые   исследования кровотока         в печеночной вене</vt:lpstr>
      <vt:lpstr>Халасана  и плуг</vt:lpstr>
      <vt:lpstr>Халасана  (поза плуга)</vt:lpstr>
      <vt:lpstr>Вывод</vt:lpstr>
      <vt:lpstr>Благодарность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58</cp:revision>
  <dcterms:created xsi:type="dcterms:W3CDTF">2020-04-06T13:30:48Z</dcterms:created>
  <dcterms:modified xsi:type="dcterms:W3CDTF">2021-05-10T09:29:51Z</dcterms:modified>
</cp:coreProperties>
</file>