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  <p:sldMasterId id="2147484069" r:id="rId2"/>
  </p:sldMasterIdLst>
  <p:sldIdLst>
    <p:sldId id="256" r:id="rId3"/>
    <p:sldId id="265" r:id="rId4"/>
    <p:sldId id="268" r:id="rId5"/>
    <p:sldId id="258" r:id="rId6"/>
    <p:sldId id="259" r:id="rId7"/>
    <p:sldId id="261" r:id="rId8"/>
    <p:sldId id="260" r:id="rId9"/>
    <p:sldId id="266" r:id="rId10"/>
    <p:sldId id="267" r:id="rId11"/>
    <p:sldId id="270" r:id="rId12"/>
    <p:sldId id="269" r:id="rId13"/>
    <p:sldId id="272" r:id="rId14"/>
    <p:sldId id="262" r:id="rId15"/>
    <p:sldId id="263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F452D24-427D-43B6-B644-4F9B50FF5275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921BF91-DA21-4692-9B3F-D61F709ED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E9348-5AA9-4CC1-AEEF-ECA52597B3B2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BBD1F-2E9F-4A95-8029-DB8F6F891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F7EDF-CE63-4754-8D73-C855E4923356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45AF4-198F-41B5-8DF9-F34A09B2A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9324C-5416-482A-8484-3FE2CA4DE0D7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BB324-8560-4D1F-9A6A-D84A31AE5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0E98B6BE-1F2E-495C-8005-969E745D7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7183CE-67B9-4A5D-B8D6-5895A4A45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00AF9E-D2E3-4631-ABEC-FCB42F292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FEBBB6-0434-4D87-85CD-822C6180C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8DAEDF-4611-400E-8DEF-C36FD6186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EB8BF8-B587-442F-BCFC-53AFC9650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0E8596-F37D-4EE5-8B9B-5BC0968F0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16075-C161-4033-A53B-454AF13EC442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35277-A153-48FE-9702-8AF5A3AE3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5E52E5-FD62-42BA-9C85-70A28783D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445CCD-8CEF-4FCD-AD16-1774BFE9A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F82244-F1EB-4AF7-8FA7-5CBE54530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CDF45C-DF90-458E-88CF-CCEB6B14C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EA1F4F-1CF4-4470-860A-A531833A1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04696-329E-43A9-98F5-796BDFBF78A9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A7F8B-1B9C-4743-A4DD-AC384F373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945D5-09E1-4659-AD47-A6896CB3A375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2EFA8-4B58-4157-B740-B99217AB3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0CFAB-7689-45D2-A376-C7EB1C9B4DFA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60C9C-778A-4C34-91D7-77113397B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60C15-0E93-4B60-B541-F34950923E47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0A37D-8A79-4377-A077-049DD0302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F234-107E-4FE3-A68E-BA0FD6515B6C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0C81B-5BBF-430C-B8F4-FC36661B4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6CB24-822F-4227-957B-320E06171271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B6CBC-A88B-49A5-B23D-14C311974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D357B-C085-4E0E-8A84-70F5040C2FD7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7EAF-14C0-400A-999C-D4AD40D77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+mn-lt"/>
              <a:cs typeface="+mn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+mn-lt"/>
              <a:cs typeface="+mn-c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+mn-lt"/>
              <a:cs typeface="+mn-cs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+mn-lt"/>
              <a:cs typeface="+mn-cs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+mn-lt"/>
              <a:cs typeface="+mn-cs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+mn-lt"/>
              <a:cs typeface="+mn-cs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+mn-lt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986672-0D25-4618-A0B1-72C82003008D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400D62C-F8ED-49E6-919F-FE4ABCF33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3" r:id="rId2"/>
    <p:sldLayoutId id="2147484092" r:id="rId3"/>
    <p:sldLayoutId id="2147484091" r:id="rId4"/>
    <p:sldLayoutId id="2147484090" r:id="rId5"/>
    <p:sldLayoutId id="2147484089" r:id="rId6"/>
    <p:sldLayoutId id="2147484088" r:id="rId7"/>
    <p:sldLayoutId id="2147484087" r:id="rId8"/>
    <p:sldLayoutId id="2147484086" r:id="rId9"/>
    <p:sldLayoutId id="2147484085" r:id="rId10"/>
    <p:sldLayoutId id="2147484084" r:id="rId11"/>
    <p:sldLayoutId id="214748408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F69D49FE-44E3-429F-8DC9-A9461D07D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573016"/>
            <a:ext cx="5616575" cy="2367285"/>
          </a:xfrm>
        </p:spPr>
        <p:txBody>
          <a:bodyPr/>
          <a:lstStyle/>
          <a:p>
            <a:r>
              <a:rPr lang="ru-RU" sz="2800" b="1" cap="all" dirty="0"/>
              <a:t>Сравнение стрессового и </a:t>
            </a:r>
            <a:r>
              <a:rPr lang="ru-RU" sz="2800" b="1" cap="all" dirty="0" err="1"/>
              <a:t>бесстрессового</a:t>
            </a:r>
            <a:r>
              <a:rPr lang="ru-RU" sz="2800" b="1" cap="all" dirty="0"/>
              <a:t> влияния погружения в холодную воду на уровень глюкозы крови</a:t>
            </a:r>
            <a:endParaRPr lang="ru-RU" sz="2800" dirty="0"/>
          </a:p>
        </p:txBody>
      </p:sp>
      <p:sp>
        <p:nvSpPr>
          <p:cNvPr id="276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03" y="260648"/>
            <a:ext cx="6228184" cy="2325085"/>
          </a:xfrm>
        </p:spPr>
        <p:txBody>
          <a:bodyPr/>
          <a:lstStyle/>
          <a:p>
            <a:r>
              <a:rPr lang="ru-RU" sz="1800" i="1" dirty="0" smtClean="0"/>
              <a:t>Санкт-Петербург</a:t>
            </a:r>
            <a:r>
              <a:rPr lang="en-US" sz="1800" i="1" dirty="0" smtClean="0"/>
              <a:t>c</a:t>
            </a:r>
            <a:r>
              <a:rPr lang="ru-RU" sz="1800" i="1" dirty="0" smtClean="0"/>
              <a:t>кий </a:t>
            </a:r>
            <a:r>
              <a:rPr lang="ru-RU" sz="1800" i="1" dirty="0"/>
              <a:t>государственный университет </a:t>
            </a:r>
            <a:endParaRPr lang="ru-RU" sz="1800" dirty="0"/>
          </a:p>
          <a:p>
            <a:r>
              <a:rPr lang="ru-RU" sz="1800" i="1" dirty="0" smtClean="0"/>
              <a:t>Московский </a:t>
            </a:r>
            <a:r>
              <a:rPr lang="ru-RU" sz="1800" i="1" dirty="0"/>
              <a:t>областной научно-исследовательский клинический институт </a:t>
            </a:r>
            <a:r>
              <a:rPr lang="ru-RU" sz="1800" i="1" dirty="0" err="1"/>
              <a:t>им.М.Ф.Владимирского</a:t>
            </a:r>
            <a:r>
              <a:rPr lang="ru-RU" sz="1800" i="1" dirty="0"/>
              <a:t> </a:t>
            </a:r>
            <a:endParaRPr lang="ru-RU" sz="1800" i="1" dirty="0" smtClean="0"/>
          </a:p>
          <a:p>
            <a:r>
              <a:rPr lang="ru-RU" sz="1800" i="1" dirty="0" smtClean="0"/>
              <a:t>АНО </a:t>
            </a:r>
            <a:r>
              <a:rPr lang="ru-RU" sz="1800" i="1" dirty="0"/>
              <a:t>ДПО «Институт традиционных систем оздоровления</a:t>
            </a:r>
            <a:r>
              <a:rPr lang="ru-RU" sz="1800" i="1" dirty="0" smtClean="0"/>
              <a:t>»</a:t>
            </a:r>
          </a:p>
          <a:p>
            <a:r>
              <a:rPr lang="ru-RU" sz="2000" i="1" dirty="0" err="1" smtClean="0"/>
              <a:t>Минвалеев</a:t>
            </a:r>
            <a:r>
              <a:rPr lang="ru-RU" sz="2000" i="1" dirty="0" smtClean="0"/>
              <a:t> </a:t>
            </a:r>
            <a:r>
              <a:rPr lang="ru-RU" sz="2000" i="1" dirty="0"/>
              <a:t>Р.С., Баранова Т.И., </a:t>
            </a:r>
            <a:r>
              <a:rPr lang="ru-RU" sz="2000" i="1" dirty="0" err="1"/>
              <a:t>Землянухина</a:t>
            </a:r>
            <a:r>
              <a:rPr lang="ru-RU" sz="2000" i="1" dirty="0"/>
              <a:t> Т.А</a:t>
            </a:r>
            <a:r>
              <a:rPr lang="ru-RU" sz="2000" i="1" dirty="0" smtClean="0"/>
              <a:t>., </a:t>
            </a:r>
            <a:r>
              <a:rPr lang="ru-RU" sz="2000" i="1" dirty="0"/>
              <a:t>Богданов Р.Р</a:t>
            </a:r>
            <a:r>
              <a:rPr lang="ru-RU" sz="2000" i="1" dirty="0" smtClean="0"/>
              <a:t>., </a:t>
            </a:r>
            <a:r>
              <a:rPr lang="ru-RU" sz="2000" i="1" dirty="0"/>
              <a:t>Климов В.И</a:t>
            </a:r>
            <a:r>
              <a:rPr lang="ru-RU" sz="2000" i="1" dirty="0" smtClean="0"/>
              <a:t>.</a:t>
            </a:r>
            <a:endParaRPr lang="ru-RU" sz="2000" dirty="0"/>
          </a:p>
          <a:p>
            <a:endParaRPr lang="ru-RU" sz="2000" dirty="0"/>
          </a:p>
          <a:p>
            <a:r>
              <a:rPr lang="ru-RU" sz="2400" i="1" dirty="0"/>
              <a:t> </a:t>
            </a:r>
            <a:endParaRPr lang="ru-RU" sz="2400" dirty="0"/>
          </a:p>
          <a:p>
            <a:endParaRPr lang="ru-RU" sz="2400" dirty="0" smtClean="0"/>
          </a:p>
        </p:txBody>
      </p:sp>
      <p:pic>
        <p:nvPicPr>
          <p:cNvPr id="27651" name="Picture 11" descr="6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3386" y="-15100"/>
            <a:ext cx="1169620" cy="126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1400" y="2435225"/>
            <a:ext cx="2843213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69952" y="6219825"/>
            <a:ext cx="4565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ru-RU" sz="2400" kern="0" dirty="0">
                <a:solidFill>
                  <a:srgbClr val="000000"/>
                </a:solidFill>
                <a:latin typeface="+mn-lt"/>
                <a:cs typeface="+mn-cs"/>
              </a:rPr>
              <a:t>Санкт-Петербург, </a:t>
            </a:r>
            <a:r>
              <a:rPr lang="ru-RU" sz="2400" kern="0" dirty="0" smtClean="0">
                <a:solidFill>
                  <a:srgbClr val="000000"/>
                </a:solidFill>
                <a:latin typeface="+mn-lt"/>
                <a:cs typeface="+mn-cs"/>
              </a:rPr>
              <a:t>Москва 2022</a:t>
            </a:r>
            <a:endParaRPr lang="ru-RU" sz="24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028" name="Picture 4" descr="D:\СПбГУ\Конференция СПбГУ\2022_Herzen\Зимнее плавание_лейб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711" y="1251182"/>
            <a:ext cx="1081914" cy="107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14" y="41973"/>
            <a:ext cx="1224309" cy="122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647" y="1356866"/>
            <a:ext cx="1078359" cy="107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Холодовые</a:t>
            </a:r>
            <a:r>
              <a:rPr lang="ru-RU" dirty="0" smtClean="0"/>
              <a:t> испытания зимних пловцов</a:t>
            </a:r>
            <a:endParaRPr lang="ru-RU" dirty="0"/>
          </a:p>
        </p:txBody>
      </p:sp>
      <p:pic>
        <p:nvPicPr>
          <p:cNvPr id="2050" name="Picture 2" descr="D:\СПбГУ\Конференция СПбГУ\2022_Herzen\Рис.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0839"/>
            <a:ext cx="5188834" cy="389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Downloads\IMG-20220420-WA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79" y="1575457"/>
            <a:ext cx="4459221" cy="33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64" y="4969844"/>
            <a:ext cx="1872944" cy="18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7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Таблица 2. Время пребывания и изменения уровня глюкозы крови до и после пребывания в холодной воде при </a:t>
            </a:r>
            <a:r>
              <a:rPr lang="ru-RU" sz="2400" dirty="0" smtClean="0"/>
              <a:t>температуре 1,6°С </a:t>
            </a:r>
            <a:r>
              <a:rPr lang="ru-RU" sz="2400" dirty="0"/>
              <a:t>по результатам </a:t>
            </a:r>
            <a:r>
              <a:rPr lang="ru-RU" sz="2400" dirty="0" smtClean="0"/>
              <a:t>12 </a:t>
            </a:r>
            <a:r>
              <a:rPr lang="ru-RU" sz="2400" dirty="0"/>
              <a:t>испытаний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283299"/>
              </p:ext>
            </p:extLst>
          </p:nvPr>
        </p:nvGraphicFramePr>
        <p:xfrm>
          <a:off x="586758" y="1673430"/>
          <a:ext cx="8538514" cy="5184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4962"/>
                <a:gridCol w="1512168"/>
                <a:gridCol w="2137310"/>
                <a:gridCol w="2158367"/>
                <a:gridCol w="1265707"/>
              </a:tblGrid>
              <a:tr h="104201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ФИО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Длительность погружения, с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Глюкоза крови в исходном состоянии, ммоль/л.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Глюкоза крови после пребывания в воде, ммоль/л.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Характер изменения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Ж.А.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↑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Р.И.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↑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Г.М.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615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↑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М.Д.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670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↑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З.Е.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↑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Ч.А.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↓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Ш.А.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↓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Н.Д.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↑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К.И.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↑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К.В.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↑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Ф.С.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660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↑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З.А.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↑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Среднее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619,6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↑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7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Стандартное отклонение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57,9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0,64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0,78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р=</a:t>
                      </a:r>
                      <a:r>
                        <a:rPr lang="en-US" sz="1400" dirty="0">
                          <a:effectLst/>
                        </a:rPr>
                        <a:t>0,0</a:t>
                      </a:r>
                      <a:r>
                        <a:rPr lang="ru-RU" sz="1400" dirty="0">
                          <a:effectLst/>
                        </a:rPr>
                        <a:t>1949</a:t>
                      </a:r>
                      <a:r>
                        <a:rPr lang="en-US" sz="1400" dirty="0">
                          <a:effectLst/>
                        </a:rPr>
                        <a:t>&lt;0,05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Стрелка вверх 7"/>
          <p:cNvSpPr/>
          <p:nvPr/>
        </p:nvSpPr>
        <p:spPr>
          <a:xfrm>
            <a:off x="7498036" y="566124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Холодные ванны и диабет 2 типа в клиниках Индии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718298" cy="470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12" y="2780928"/>
            <a:ext cx="3935757" cy="376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1903" y="2256401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16°C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76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057" y="2132856"/>
            <a:ext cx="5603319" cy="450691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Снижение уровня глюкозы крови в ответ на погружение в холодную воду на время до 30 минут при выполнении специальных дыхательных упражнений на основе тибетской йоги </a:t>
            </a:r>
            <a:r>
              <a:rPr lang="ru-RU" sz="2400" dirty="0" err="1"/>
              <a:t>Туммо</a:t>
            </a:r>
            <a:r>
              <a:rPr lang="ru-RU" sz="2400" dirty="0"/>
              <a:t> свидетельствует о </a:t>
            </a:r>
            <a:r>
              <a:rPr lang="ru-RU" sz="2400" dirty="0" err="1"/>
              <a:t>бесстрессовом</a:t>
            </a:r>
            <a:r>
              <a:rPr lang="ru-RU" sz="2400" dirty="0"/>
              <a:t> реагировании на холод и может быть использовано для профилактики и немедикаментозного лечения пониженной толерантности к глюкозе и сахарного диабета второго типа.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1362" y="125856"/>
            <a:ext cx="17256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9718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emblem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92" y="296741"/>
            <a:ext cx="1651174" cy="157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СПбГУ\Конференция СПбГУ\2022_Herzen\Кузов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376" y="2132856"/>
            <a:ext cx="3384848" cy="375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Благодарности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5329238" cy="5199062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 smtClean="0"/>
              <a:t>Авторы </a:t>
            </a:r>
            <a:r>
              <a:rPr lang="ru-RU" altLang="ru-RU" sz="2400" dirty="0" smtClean="0"/>
              <a:t>выражает глубокую благодарность генеральному директору киностудии исторического фильма «Фараон» Ирине Архиповой, организатору и вдохновителю международных научно-исследовательских экспедиций в рамках ее авторского проекта «В поисках утраченных знаний» (с), направленного на поддержку отечественной науки, </a:t>
            </a:r>
            <a:r>
              <a:rPr lang="en-US" altLang="ru-RU" sz="2400" dirty="0" smtClean="0"/>
              <a:t>a </a:t>
            </a:r>
            <a:r>
              <a:rPr lang="ru-RU" altLang="ru-RU" sz="2400" dirty="0" smtClean="0"/>
              <a:t>также всем участникам научно-исследовательской экспедиции «Русский Север 2019».</a:t>
            </a:r>
            <a:r>
              <a:rPr lang="ru-RU" altLang="ru-RU" sz="3100" dirty="0" smtClean="0"/>
              <a:t> 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3275" y="120650"/>
            <a:ext cx="17256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65113"/>
            <a:ext cx="15843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0525" y="2205038"/>
            <a:ext cx="3529013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Благодарности</a:t>
            </a:r>
            <a:endParaRPr lang="ru-RU" dirty="0"/>
          </a:p>
        </p:txBody>
      </p:sp>
      <p:pic>
        <p:nvPicPr>
          <p:cNvPr id="3074" name="Picture 2" descr="D:\СПбГУ\Конференция СПбГУ\2022_Herzen\Замысло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4027539" cy="443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996952"/>
            <a:ext cx="475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Авторы также выражают равную благодарность всем </a:t>
            </a:r>
            <a:r>
              <a:rPr lang="ru-RU" sz="2400" dirty="0"/>
              <a:t>членам Клуба моржей </a:t>
            </a:r>
            <a:r>
              <a:rPr lang="ru-RU" sz="2400" dirty="0" err="1"/>
              <a:t>Серебрянного</a:t>
            </a:r>
            <a:r>
              <a:rPr lang="ru-RU" sz="2400" dirty="0"/>
              <a:t> Бора Федерации Закаливания и Зимнего Плавания города Москвы, и лично председателю Клуба и </a:t>
            </a:r>
            <a:r>
              <a:rPr lang="ru-RU" sz="2400" dirty="0" smtClean="0"/>
              <a:t>президенту </a:t>
            </a:r>
            <a:r>
              <a:rPr lang="ru-RU" sz="2400" dirty="0"/>
              <a:t>Федерации Андрею </a:t>
            </a:r>
            <a:r>
              <a:rPr lang="ru-RU" sz="2400" dirty="0" err="1"/>
              <a:t>Замыслову</a:t>
            </a:r>
            <a:r>
              <a:rPr lang="ru-RU" sz="2400" dirty="0"/>
              <a:t>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1562795" cy="154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8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04" y="3232711"/>
            <a:ext cx="2785434" cy="362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198076" y="843491"/>
            <a:ext cx="3542944" cy="846667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Холодовой стресс</a:t>
            </a:r>
          </a:p>
        </p:txBody>
      </p:sp>
      <p:pic>
        <p:nvPicPr>
          <p:cNvPr id="10243" name="Picture 10" descr="F:\Агапэ\Семинары\Презентации\Холо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759884"/>
            <a:ext cx="1249379" cy="101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135034"/>
            <a:ext cx="2951163" cy="156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4" descr="F:\Агапэ\Семинары\Презентации\Мышь в колес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9" y="1898652"/>
            <a:ext cx="1271587" cy="164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801533"/>
            <a:ext cx="1416050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Прямоугольник 3"/>
          <p:cNvSpPr>
            <a:spLocks noChangeArrowheads="1"/>
          </p:cNvSpPr>
          <p:nvPr/>
        </p:nvSpPr>
        <p:spPr bwMode="auto">
          <a:xfrm>
            <a:off x="3198076" y="2409184"/>
            <a:ext cx="576049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ТРИАДА: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Гипертрофия </a:t>
            </a:r>
            <a:r>
              <a:rPr lang="ru-RU" altLang="ru-RU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надпочечников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Инволюция </a:t>
            </a:r>
            <a:r>
              <a:rPr lang="ru-RU" altLang="ru-RU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тимуса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Язвы </a:t>
            </a:r>
            <a:r>
              <a:rPr lang="ru-RU" alt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ЖКТ</a:t>
            </a:r>
            <a:endParaRPr lang="ru-RU" altLang="ru-RU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89" y="776491"/>
            <a:ext cx="2166649" cy="128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9" name="TextBox 2"/>
          <p:cNvSpPr txBox="1">
            <a:spLocks noChangeArrowheads="1"/>
          </p:cNvSpPr>
          <p:nvPr/>
        </p:nvSpPr>
        <p:spPr bwMode="auto">
          <a:xfrm>
            <a:off x="3198076" y="1898652"/>
            <a:ext cx="966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/>
              <a:t>1936</a:t>
            </a:r>
          </a:p>
        </p:txBody>
      </p:sp>
      <p:pic>
        <p:nvPicPr>
          <p:cNvPr id="10250" name="Picture 3" descr="F:\Агапэ\Семинары\Презентации\krisa-2_sma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039284"/>
            <a:ext cx="1085850" cy="73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4" descr="F:\Агапэ\Семинары\Презентации\krisa-2_smal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9" y="1822451"/>
            <a:ext cx="1038225" cy="73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5" descr="F:\Агапэ\Семинары\Презентации\krisa-2_smal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4" y="2762251"/>
            <a:ext cx="1038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6" descr="F:\Агапэ\Семинары\Презентации\krisa-2_smal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801534"/>
            <a:ext cx="1063625" cy="73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7" descr="F:\Агапэ\Семинары\Презентации\krisa-2_smal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9" y="4838701"/>
            <a:ext cx="1063625" cy="73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8" descr="F:\Агапэ\Семинары\Презентации\krisa-2_smal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9" y="5702301"/>
            <a:ext cx="1038225" cy="73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xtBox 4"/>
          <p:cNvSpPr txBox="1">
            <a:spLocks noChangeArrowheads="1"/>
          </p:cNvSpPr>
          <p:nvPr/>
        </p:nvSpPr>
        <p:spPr bwMode="auto">
          <a:xfrm>
            <a:off x="6966216" y="2178352"/>
            <a:ext cx="17475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Ганс </a:t>
            </a:r>
            <a:r>
              <a:rPr lang="ru-RU" altLang="ru-RU" sz="2400" dirty="0" err="1"/>
              <a:t>Селье</a:t>
            </a:r>
            <a:endParaRPr lang="ru-RU" alt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325638" y="453601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/>
          </a:p>
        </p:txBody>
      </p:sp>
      <p:sp>
        <p:nvSpPr>
          <p:cNvPr id="3" name="Рамка 2"/>
          <p:cNvSpPr/>
          <p:nvPr/>
        </p:nvSpPr>
        <p:spPr>
          <a:xfrm>
            <a:off x="0" y="404664"/>
            <a:ext cx="2951957" cy="1493988"/>
          </a:xfrm>
          <a:prstGeom prst="frame">
            <a:avLst>
              <a:gd name="adj1" fmla="val 7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Стресс и уровень глюкозы</a:t>
            </a:r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875769" y="3356992"/>
            <a:ext cx="1562472" cy="9726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721896" y="3356992"/>
            <a:ext cx="1562472" cy="9726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588224" y="3356992"/>
            <a:ext cx="1562472" cy="9726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2656" y="2211591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Аларм</a:t>
            </a:r>
            <a:r>
              <a:rPr lang="ru-RU" sz="2000" dirty="0" smtClean="0"/>
              <a:t> реакция</a:t>
            </a:r>
          </a:p>
          <a:p>
            <a:r>
              <a:rPr lang="ru-RU" sz="2000" dirty="0" smtClean="0"/>
              <a:t>Тревожность</a:t>
            </a:r>
          </a:p>
          <a:p>
            <a:r>
              <a:rPr lang="ru-RU" sz="2000" dirty="0" smtClean="0"/>
              <a:t>Борьба или бегство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569623" y="2211591"/>
            <a:ext cx="2074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Резистентность</a:t>
            </a:r>
          </a:p>
          <a:p>
            <a:r>
              <a:rPr lang="ru-RU" sz="2000" dirty="0"/>
              <a:t>Выученная </a:t>
            </a:r>
          </a:p>
          <a:p>
            <a:r>
              <a:rPr lang="ru-RU" sz="2000" dirty="0"/>
              <a:t>беспомощность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4208" y="2362707"/>
            <a:ext cx="2177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Истощение,</a:t>
            </a:r>
          </a:p>
          <a:p>
            <a:r>
              <a:rPr lang="ru-RU" sz="2000" dirty="0"/>
              <a:t>Болезни стресса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5540596" y="3840386"/>
            <a:ext cx="775479" cy="233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690190" y="3840386"/>
            <a:ext cx="775479" cy="233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40541" y="4437112"/>
            <a:ext cx="23374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Адреналин</a:t>
            </a:r>
            <a:r>
              <a:rPr lang="ru-RU" sz="2000" dirty="0"/>
              <a:t>↑</a:t>
            </a:r>
          </a:p>
          <a:p>
            <a:r>
              <a:rPr lang="ru-RU" sz="2000" dirty="0" smtClean="0"/>
              <a:t>Норадреналин </a:t>
            </a:r>
            <a:r>
              <a:rPr lang="ru-RU" sz="2000" dirty="0"/>
              <a:t>↑</a:t>
            </a:r>
          </a:p>
          <a:p>
            <a:endParaRPr lang="ru-RU" sz="2000" dirty="0"/>
          </a:p>
          <a:p>
            <a:r>
              <a:rPr lang="ru-RU" sz="2400" dirty="0" err="1" smtClean="0"/>
              <a:t>Гликогенолиз</a:t>
            </a:r>
            <a:r>
              <a:rPr lang="ru-RU" sz="2400" dirty="0" smtClean="0"/>
              <a:t> ↑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22928" y="4441596"/>
            <a:ext cx="24736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Кортизол</a:t>
            </a:r>
            <a:r>
              <a:rPr lang="ru-RU" sz="2000" dirty="0"/>
              <a:t>↑</a:t>
            </a:r>
          </a:p>
          <a:p>
            <a:endParaRPr lang="ru-RU" sz="2000" dirty="0"/>
          </a:p>
          <a:p>
            <a:r>
              <a:rPr lang="ru-RU" sz="2400" dirty="0" err="1" smtClean="0"/>
              <a:t>Глюконеогенез</a:t>
            </a:r>
            <a:r>
              <a:rPr lang="ru-RU" sz="2400" dirty="0" smtClean="0"/>
              <a:t>↑</a:t>
            </a:r>
            <a:endParaRPr lang="ru-RU" sz="2400" dirty="0"/>
          </a:p>
        </p:txBody>
      </p:sp>
      <p:sp>
        <p:nvSpPr>
          <p:cNvPr id="16" name="Стрелка вправо 15"/>
          <p:cNvSpPr/>
          <p:nvPr/>
        </p:nvSpPr>
        <p:spPr>
          <a:xfrm rot="2150974">
            <a:off x="1387555" y="5988377"/>
            <a:ext cx="656484" cy="274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8498470">
            <a:off x="4089084" y="5996221"/>
            <a:ext cx="656484" cy="274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124882" y="6061566"/>
            <a:ext cx="19659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Глюкоза ↑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393" y="5334121"/>
            <a:ext cx="1460235" cy="118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Тибетская йога </a:t>
            </a:r>
            <a:br>
              <a:rPr lang="ru-RU" dirty="0" smtClean="0"/>
            </a:br>
            <a:r>
              <a:rPr lang="ru-RU" dirty="0" err="1" smtClean="0"/>
              <a:t>туммо</a:t>
            </a:r>
            <a:endParaRPr lang="ru-RU" dirty="0" smtClean="0"/>
          </a:p>
        </p:txBody>
      </p:sp>
      <p:pic>
        <p:nvPicPr>
          <p:cNvPr id="29698" name="Picture 11" descr="6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339725"/>
            <a:ext cx="17287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F:\СПбГУ\Конференция СПбГУ\2020\туммо_Кузова_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2647532"/>
            <a:ext cx="3097213" cy="420846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9725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:\Фото\Соловки\Кузова 2020\Инет\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88" y="2176544"/>
            <a:ext cx="5940152" cy="44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331640" y="214313"/>
            <a:ext cx="7200800" cy="1462087"/>
          </a:xfrm>
        </p:spPr>
        <p:txBody>
          <a:bodyPr/>
          <a:lstStyle/>
          <a:p>
            <a:r>
              <a:rPr lang="ru-RU" dirty="0" smtClean="0"/>
              <a:t>Исследование: </a:t>
            </a:r>
            <a:br>
              <a:rPr lang="ru-RU" dirty="0" smtClean="0"/>
            </a:br>
            <a:r>
              <a:rPr lang="ru-RU" dirty="0" smtClean="0"/>
              <a:t>материалы и методы </a:t>
            </a:r>
          </a:p>
        </p:txBody>
      </p:sp>
      <p:pic>
        <p:nvPicPr>
          <p:cNvPr id="30723" name="Picture 11" descr="6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5558" y="1707017"/>
            <a:ext cx="17287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F:\СПбГУ\Конференция СПбГУ\2020\тест-полоски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300341" y="3789040"/>
            <a:ext cx="2857500" cy="2857500"/>
          </a:xfrm>
        </p:spPr>
      </p:pic>
      <p:pic>
        <p:nvPicPr>
          <p:cNvPr id="30725" name="Picture 3" descr="F:\СПбГУ\Конференция СПбГУ\2020\Забор кров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2241550"/>
            <a:ext cx="3154362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94354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СПбГУ\Конференция СПбГУ\2022_Herzen\Cardioche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580" y="3788087"/>
            <a:ext cx="3411579" cy="307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971600" y="236538"/>
            <a:ext cx="6337250" cy="1536700"/>
          </a:xfrm>
        </p:spPr>
        <p:txBody>
          <a:bodyPr/>
          <a:lstStyle/>
          <a:p>
            <a:r>
              <a:rPr lang="ru-RU" sz="2400" dirty="0" smtClean="0"/>
              <a:t>Таблица 1. </a:t>
            </a:r>
            <a:r>
              <a:rPr lang="ru-RU" sz="2400" dirty="0" smtClean="0"/>
              <a:t>Первичные данные изменения глюкозы крови натощак до и после пребывания в воде при температуре +10°С по результатам 17 испытаний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39750" y="2101850"/>
          <a:ext cx="7365500" cy="4233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7"/>
                <a:gridCol w="1440160"/>
                <a:gridCol w="1454847"/>
                <a:gridCol w="1660654"/>
                <a:gridCol w="1945742"/>
              </a:tblGrid>
              <a:tr h="28008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ФИО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Глюкоза крови, </a:t>
                      </a:r>
                      <a:r>
                        <a:rPr lang="ru-RU" sz="1200" dirty="0" err="1">
                          <a:effectLst/>
                        </a:rPr>
                        <a:t>ммоль</a:t>
                      </a:r>
                      <a:r>
                        <a:rPr lang="ru-RU" sz="1200" dirty="0">
                          <a:effectLst/>
                        </a:rPr>
                        <a:t>/л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Характер изменения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08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МР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16.07.2019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↓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19.07.2019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↓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20.07.2019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5,2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↓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0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16.07.2019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↓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19.07.2019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↓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19.07.2019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↓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0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16.07.2019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↓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20.07.2019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↓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БР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16.07.2019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↓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16.07.2019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↓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ШЗ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20.07.2019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↓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20.07.2019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↓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08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080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ВП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19.07.2019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↑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08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20.07.2019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↑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08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НС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20.07.2019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↑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08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20.07.2019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↑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08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20.07.2019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↑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18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236538"/>
            <a:ext cx="172561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72" name="Прямоугольник 4"/>
          <p:cNvSpPr>
            <a:spLocks noChangeArrowheads="1"/>
          </p:cNvSpPr>
          <p:nvPr/>
        </p:nvSpPr>
        <p:spPr bwMode="auto">
          <a:xfrm>
            <a:off x="8018463" y="5659438"/>
            <a:ext cx="1036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ahoma" pitchFamily="34" charset="0"/>
              </a:rPr>
              <a:t>Стресс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7331386" y="5656365"/>
            <a:ext cx="687077" cy="372960"/>
          </a:xfrm>
          <a:prstGeom prst="leftArrow">
            <a:avLst>
              <a:gd name="adj1" fmla="val 18867"/>
              <a:gd name="adj2" fmla="val 52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874" name="Прямоугольник 8"/>
          <p:cNvSpPr>
            <a:spLocks noChangeArrowheads="1"/>
          </p:cNvSpPr>
          <p:nvPr/>
        </p:nvSpPr>
        <p:spPr bwMode="auto">
          <a:xfrm>
            <a:off x="249238" y="6434138"/>
            <a:ext cx="8785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ahoma" pitchFamily="34" charset="0"/>
              </a:rPr>
              <a:t>Для </a:t>
            </a:r>
            <a:r>
              <a:rPr lang="ru-RU" sz="1400" b="1" dirty="0" smtClean="0">
                <a:latin typeface="Tahoma" pitchFamily="34" charset="0"/>
              </a:rPr>
              <a:t>11 </a:t>
            </a:r>
            <a:r>
              <a:rPr lang="ru-RU" sz="1400" b="1" dirty="0">
                <a:latin typeface="Tahoma" pitchFamily="34" charset="0"/>
              </a:rPr>
              <a:t>испытуемых, исключая Н.С.: снижение с 4,96 до 4,57 </a:t>
            </a:r>
            <a:r>
              <a:rPr lang="ru-RU" sz="1400" b="1" dirty="0" err="1">
                <a:latin typeface="Tahoma" pitchFamily="34" charset="0"/>
              </a:rPr>
              <a:t>ммоль</a:t>
            </a:r>
            <a:r>
              <a:rPr lang="ru-RU" sz="1400" b="1" dirty="0">
                <a:latin typeface="Tahoma" pitchFamily="34" charset="0"/>
              </a:rPr>
              <a:t>/л, </a:t>
            </a:r>
            <a:r>
              <a:rPr lang="en-US" sz="1400" b="1" dirty="0">
                <a:latin typeface="Tahoma" pitchFamily="34" charset="0"/>
              </a:rPr>
              <a:t>p</a:t>
            </a:r>
            <a:r>
              <a:rPr lang="ru-RU" sz="1400" b="1" dirty="0">
                <a:latin typeface="Tahoma" pitchFamily="34" charset="0"/>
              </a:rPr>
              <a:t>=0,00813&lt;0,05</a:t>
            </a:r>
            <a:endParaRPr lang="ru-RU" sz="1600" b="1" dirty="0">
              <a:latin typeface="Tahoma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8171656" y="43651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4645198" cy="1462087"/>
          </a:xfrm>
        </p:spPr>
        <p:txBody>
          <a:bodyPr/>
          <a:lstStyle/>
          <a:p>
            <a:r>
              <a:rPr lang="ru-RU" dirty="0" smtClean="0"/>
              <a:t>Стресс </a:t>
            </a:r>
            <a:r>
              <a:rPr lang="en-US" dirty="0" smtClean="0"/>
              <a:t>vs. </a:t>
            </a:r>
            <a:r>
              <a:rPr lang="ru-RU" dirty="0" err="1" smtClean="0"/>
              <a:t>Туммо</a:t>
            </a:r>
            <a:r>
              <a:rPr lang="ru-RU" dirty="0" smtClean="0"/>
              <a:t>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900113" y="3860800"/>
          <a:ext cx="77724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2304256"/>
                <a:gridCol w="2371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Стресс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Туммо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Кортизол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Cyr"/>
                          <a:cs typeface="Arial Cyr"/>
                        </a:rPr>
                        <a:t>возрастает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/>
                          <a:cs typeface="Arial"/>
                        </a:rPr>
                        <a:t>снижается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Липидный профиль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атерогенный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антиатерогенный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Глюконеогенез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возрастает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снижается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Глюкоза натощак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 Cyr"/>
                          <a:cs typeface="Arial Cyr"/>
                        </a:rPr>
                        <a:t>возрастает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/>
                          <a:cs typeface="+mn-cs"/>
                        </a:rPr>
                        <a:t>Снижается</a:t>
                      </a:r>
                      <a:r>
                        <a:rPr lang="ru-RU" baseline="0" dirty="0" smtClean="0">
                          <a:latin typeface="Arial"/>
                          <a:cs typeface="+mn-cs"/>
                        </a:rPr>
                        <a:t> или не меняется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Метаболический</a:t>
                      </a:r>
                      <a:r>
                        <a:rPr lang="ru-RU" baseline="0" dirty="0" smtClean="0"/>
                        <a:t> синдром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провоцирует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профилактирует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8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8213" y="0"/>
            <a:ext cx="17256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862138"/>
            <a:ext cx="6399212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701229" y="188913"/>
            <a:ext cx="5437286" cy="867611"/>
          </a:xfrm>
        </p:spPr>
        <p:txBody>
          <a:bodyPr/>
          <a:lstStyle/>
          <a:p>
            <a:r>
              <a:rPr lang="ru-RU" dirty="0" smtClean="0"/>
              <a:t>Зимнее плавание</a:t>
            </a:r>
          </a:p>
        </p:txBody>
      </p:sp>
      <p:pic>
        <p:nvPicPr>
          <p:cNvPr id="28674" name="Picture 2" descr="F:\СПбГУ\Конференция СПбГУ\2020\Зимнее плавание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536" y="2073866"/>
            <a:ext cx="4278312" cy="2854325"/>
          </a:xfrm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49" y="158402"/>
            <a:ext cx="17319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F:\СПбГУ\Конференция СПбГУ\2020\Зимнее плавани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872" y="3841361"/>
            <a:ext cx="4910138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F:\СПбГУ\Конференция СПбГУ\2020\Зимнее плавание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8701" y="2030064"/>
            <a:ext cx="42021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2519"/>
            <a:ext cx="4533093" cy="270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018" y="464318"/>
            <a:ext cx="1274739" cy="125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17441"/>
            <a:ext cx="7416824" cy="735295"/>
          </a:xfrm>
        </p:spPr>
        <p:txBody>
          <a:bodyPr/>
          <a:lstStyle/>
          <a:p>
            <a:r>
              <a:rPr lang="ru-RU" dirty="0"/>
              <a:t>Холодовой стресс: </a:t>
            </a:r>
            <a:r>
              <a:rPr lang="ru-RU" dirty="0" err="1" smtClean="0"/>
              <a:t>айсмены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15" y="2293965"/>
            <a:ext cx="2680274" cy="408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15873"/>
            <a:ext cx="4703895" cy="286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59" y="1248116"/>
            <a:ext cx="4076563" cy="256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Доклад на гималайской конфе_2017_1</Template>
  <TotalTime>6731</TotalTime>
  <Words>550</Words>
  <Application>Microsoft Office PowerPoint</Application>
  <PresentationFormat>Экран (4:3)</PresentationFormat>
  <Paragraphs>240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Палитра</vt:lpstr>
      <vt:lpstr>1_Палитра</vt:lpstr>
      <vt:lpstr>Сравнение стрессового и бесстрессового влияния погружения в холодную воду на уровень глюкозы крови</vt:lpstr>
      <vt:lpstr>Холодовой стресс</vt:lpstr>
      <vt:lpstr>Стресс и уровень глюкозы</vt:lpstr>
      <vt:lpstr>Тибетская йога  туммо</vt:lpstr>
      <vt:lpstr>Исследование:  материалы и методы </vt:lpstr>
      <vt:lpstr>Таблица 1. Первичные данные изменения глюкозы крови натощак до и после пребывания в воде при температуре +10°С по результатам 17 испытаний</vt:lpstr>
      <vt:lpstr>Стресс vs. Туммо </vt:lpstr>
      <vt:lpstr>Зимнее плавание</vt:lpstr>
      <vt:lpstr>Холодовой стресс: айсмены</vt:lpstr>
      <vt:lpstr>Холодовые испытания зимних пловцов</vt:lpstr>
      <vt:lpstr>Таблица 2. Время пребывания и изменения уровня глюкозы крови до и после пребывания в холодной воде при температуре 1,6°С по результатам 12 испытаний </vt:lpstr>
      <vt:lpstr>Холодные ванны и диабет 2 типа в клиниках Индии</vt:lpstr>
      <vt:lpstr>Вывод</vt:lpstr>
      <vt:lpstr>Благодарности</vt:lpstr>
      <vt:lpstr>Благодарности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62</cp:revision>
  <dcterms:created xsi:type="dcterms:W3CDTF">2020-04-06T13:30:48Z</dcterms:created>
  <dcterms:modified xsi:type="dcterms:W3CDTF">2022-05-01T09:40:23Z</dcterms:modified>
</cp:coreProperties>
</file>